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69" r:id="rId2"/>
    <p:sldId id="276" r:id="rId3"/>
    <p:sldId id="293" r:id="rId4"/>
    <p:sldId id="308" r:id="rId5"/>
    <p:sldId id="309" r:id="rId6"/>
    <p:sldId id="310" r:id="rId7"/>
    <p:sldId id="311" r:id="rId8"/>
  </p:sldIdLst>
  <p:sldSz cx="12192000" cy="6858000"/>
  <p:notesSz cx="6858000" cy="9144000"/>
  <p:embeddedFontLst>
    <p:embeddedFont>
      <p:font typeface="等线" panose="02010600030101010101" pitchFamily="2" charset="-122"/>
      <p:regular r:id="rId10"/>
      <p:bold r:id="rId11"/>
    </p:embeddedFont>
    <p:embeddedFont>
      <p:font typeface="等线 Light" panose="02010600030101010101" pitchFamily="2" charset="-122"/>
      <p:regular r:id="rId12"/>
    </p:embeddedFont>
    <p:embeddedFont>
      <p:font typeface="方正清刻本悦宋简体" panose="02000000000000000000" pitchFamily="2" charset="-122"/>
      <p:regular r:id="rId13"/>
    </p:embeddedFont>
    <p:embeddedFont>
      <p:font typeface="方正小标宋简体" panose="02000000000000000000" pitchFamily="2" charset="-122"/>
      <p:regular r:id="rId14"/>
    </p:embeddedFont>
    <p:embeddedFont>
      <p:font typeface="仿宋" panose="02010609060101010101" pitchFamily="49" charset="-122"/>
      <p:regular r:id="rId15"/>
    </p:embeddedFont>
    <p:embeddedFont>
      <p:font typeface="楷体" panose="02010609060101010101" pitchFamily="49" charset="-122"/>
      <p:regular r:id="rId16"/>
    </p:embeddedFont>
    <p:embeddedFont>
      <p:font typeface="Cambria Math" panose="02040503050406030204" pitchFamily="18" charset="0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9"/>
    <a:srgbClr val="FFFFFF"/>
    <a:srgbClr val="F19149"/>
    <a:srgbClr val="EC6941"/>
    <a:srgbClr val="FEF183"/>
    <a:srgbClr val="84CCC9"/>
    <a:srgbClr val="E6E6E6"/>
    <a:srgbClr val="80C269"/>
    <a:srgbClr val="00B7EE"/>
    <a:srgbClr val="004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1516129" y="2613888"/>
            <a:ext cx="443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光的偏振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241423" y="3945537"/>
            <a:ext cx="4985747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自然光和偏振光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偏振片 马吕斯定律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反射与折射时光的偏振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双折射起偏振法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（上）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0" y="496110"/>
            <a:ext cx="35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自然光和偏振光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光是一种横波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一束光在空间传播的过程中，其中包含的光矢量可以在任意方向上振动，形成不同振动方向的光波。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D59AAD-A5CA-E25F-0F86-DCE2C0BFCA2A}"/>
              </a:ext>
            </a:extLst>
          </p:cNvPr>
          <p:cNvSpPr txBox="1"/>
          <p:nvPr/>
        </p:nvSpPr>
        <p:spPr>
          <a:xfrm>
            <a:off x="507460" y="2631261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自然光：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均匀的包含各振动方向的光波。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2F0CFF-1805-72FB-373A-F34CCFA54FFB}"/>
              </a:ext>
            </a:extLst>
          </p:cNvPr>
          <p:cNvSpPr txBox="1"/>
          <p:nvPr/>
        </p:nvSpPr>
        <p:spPr>
          <a:xfrm>
            <a:off x="507460" y="3519687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部分偏振光：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只包含部分振动方向的光波。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156182-2BF2-8A95-508A-D14AC63A076B}"/>
              </a:ext>
            </a:extLst>
          </p:cNvPr>
          <p:cNvSpPr txBox="1"/>
          <p:nvPr/>
        </p:nvSpPr>
        <p:spPr>
          <a:xfrm>
            <a:off x="511202" y="4408113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线偏振光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（完全偏振光）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只包含某一个振动方向的光波。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1" name="线偏振光1">
            <a:hlinkClick r:id="" action="ppaction://media"/>
            <a:extLst>
              <a:ext uri="{FF2B5EF4-FFF2-40B4-BE49-F238E27FC236}">
                <a16:creationId xmlns:a16="http://schemas.microsoft.com/office/drawing/2014/main" id="{71C18279-1657-DC75-AD1D-4C4A510CD5D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6557" y="2325464"/>
            <a:ext cx="5939079" cy="3340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9" grpId="0"/>
      <p:bldP spid="14" grpId="0"/>
      <p:bldP spid="15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3D5DB81-47EA-FBA3-FA85-D6EBA5F8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42" y="1541920"/>
            <a:ext cx="1412467" cy="264448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1" y="496110"/>
            <a:ext cx="43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偏振片 马吕斯定律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可以把 偏振片 理解为 一个方向确定的狭缝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（偏振方向）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。这个狭缝可以允许与它方向相同的光振动通过。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9DBE6-0DE0-01AC-E1FE-E717B277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74" y="2319483"/>
            <a:ext cx="3847204" cy="297508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545FB88-14AB-D65F-8023-29C87FADD8E9}"/>
              </a:ext>
            </a:extLst>
          </p:cNvPr>
          <p:cNvCxnSpPr/>
          <p:nvPr/>
        </p:nvCxnSpPr>
        <p:spPr>
          <a:xfrm flipH="1">
            <a:off x="10202779" y="2319483"/>
            <a:ext cx="745958" cy="1401113"/>
          </a:xfrm>
          <a:prstGeom prst="straightConnector1">
            <a:avLst/>
          </a:prstGeom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FA79FDA-56D3-A167-0298-7A598109456E}"/>
              </a:ext>
            </a:extLst>
          </p:cNvPr>
          <p:cNvCxnSpPr>
            <a:cxnSpLocks/>
          </p:cNvCxnSpPr>
          <p:nvPr/>
        </p:nvCxnSpPr>
        <p:spPr>
          <a:xfrm flipV="1">
            <a:off x="8050923" y="3435824"/>
            <a:ext cx="9177" cy="82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079892D-915F-7613-2ACC-0930D446A1AC}"/>
              </a:ext>
            </a:extLst>
          </p:cNvPr>
          <p:cNvCxnSpPr>
            <a:cxnSpLocks/>
          </p:cNvCxnSpPr>
          <p:nvPr/>
        </p:nvCxnSpPr>
        <p:spPr>
          <a:xfrm>
            <a:off x="10126790" y="2671790"/>
            <a:ext cx="900131" cy="471251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A891DA5-4C02-EA72-EC06-F2565C78F29F}"/>
              </a:ext>
            </a:extLst>
          </p:cNvPr>
          <p:cNvGrpSpPr/>
          <p:nvPr/>
        </p:nvGrpSpPr>
        <p:grpSpPr>
          <a:xfrm>
            <a:off x="10588683" y="2125004"/>
            <a:ext cx="357521" cy="800219"/>
            <a:chOff x="10588683" y="2125004"/>
            <a:chExt cx="357521" cy="800219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D04A5BE-082C-F47C-8906-AE5E2440D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4285" y="2316670"/>
              <a:ext cx="338055" cy="608553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1B348B8-B156-49B0-80F9-5EE792F477AD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3" y="2125004"/>
              <a:ext cx="357521" cy="200370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FB10302-8C8D-6C55-B3F2-F20E744F9A80}"/>
              </a:ext>
            </a:extLst>
          </p:cNvPr>
          <p:cNvGrpSpPr/>
          <p:nvPr/>
        </p:nvGrpSpPr>
        <p:grpSpPr>
          <a:xfrm>
            <a:off x="10253563" y="2133836"/>
            <a:ext cx="361638" cy="793764"/>
            <a:chOff x="10253563" y="2133836"/>
            <a:chExt cx="361638" cy="793764"/>
          </a:xfrm>
        </p:grpSpPr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D11A04B-46DE-8AD9-09FF-CA9C67289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3563" y="2732582"/>
              <a:ext cx="361638" cy="19501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CC54775-6774-65D4-5E2E-6C6DB886B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63403" y="2133836"/>
              <a:ext cx="318210" cy="598746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A0D8169E-D1FD-AD62-70D6-49FFD55C1118}"/>
              </a:ext>
            </a:extLst>
          </p:cNvPr>
          <p:cNvSpPr txBox="1"/>
          <p:nvPr/>
        </p:nvSpPr>
        <p:spPr>
          <a:xfrm>
            <a:off x="507460" y="2125004"/>
            <a:ext cx="55885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光振动也遵循运动的分解原理，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可以将其分解在 沿偏振方向 和 垂直于偏振方向 上。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7B04786-C4A5-58F7-79CF-F6C183C6DF52}"/>
                  </a:ext>
                </a:extLst>
              </p:cNvPr>
              <p:cNvSpPr txBox="1"/>
              <p:nvPr/>
            </p:nvSpPr>
            <p:spPr>
              <a:xfrm>
                <a:off x="507460" y="3194154"/>
                <a:ext cx="5588540" cy="1994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马吕斯定律：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光强为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的线偏振光，垂直入射到偏振片上，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透射光的光强为：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𝑐𝑜𝑠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²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这是因为振幅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𝑐𝑜𝑠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，而光强与振幅的平方成正比。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自然光通过偏振片，</a:t>
                </a:r>
                <a:r>
                  <a:rPr lang="en-US" altLang="zh-CN" sz="160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𝐼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7B04786-C4A5-58F7-79CF-F6C183C6D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3194154"/>
                <a:ext cx="5588540" cy="1994264"/>
              </a:xfrm>
              <a:prstGeom prst="rect">
                <a:avLst/>
              </a:prstGeom>
              <a:blipFill>
                <a:blip r:embed="rId5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01442E3-0806-5FEF-701E-CFC376C11285}"/>
                  </a:ext>
                </a:extLst>
              </p:cNvPr>
              <p:cNvSpPr txBox="1"/>
              <p:nvPr/>
            </p:nvSpPr>
            <p:spPr>
              <a:xfrm>
                <a:off x="10332231" y="1498316"/>
                <a:ext cx="487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𝐴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01442E3-0806-5FEF-701E-CFC376C1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231" y="1498316"/>
                <a:ext cx="4870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26E621A-3288-4418-11AA-A3A875FE343B}"/>
                  </a:ext>
                </a:extLst>
              </p:cNvPr>
              <p:cNvSpPr txBox="1"/>
              <p:nvPr/>
            </p:nvSpPr>
            <p:spPr>
              <a:xfrm>
                <a:off x="10974941" y="1882073"/>
                <a:ext cx="579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26E621A-3288-4418-11AA-A3A875FE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941" y="1882073"/>
                <a:ext cx="5791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8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7037E-7 L 0.20768 -0.1935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  <p:bldP spid="51" grpId="0"/>
      <p:bldP spid="53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3D5DB81-47EA-FBA3-FA85-D6EBA5F8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42" y="1541920"/>
            <a:ext cx="1412467" cy="2644487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1" y="496110"/>
            <a:ext cx="43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偏振片 马吕斯定律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偏振片可以将自然光变为线偏振光。也可以通过偏振片检验一束光是否为线偏振光。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9DBE6-0DE0-01AC-E1FE-E717B277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74" y="2319483"/>
            <a:ext cx="3847204" cy="297508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A0D8169E-D1FD-AD62-70D6-49FFD55C1118}"/>
              </a:ext>
            </a:extLst>
          </p:cNvPr>
          <p:cNvSpPr txBox="1"/>
          <p:nvPr/>
        </p:nvSpPr>
        <p:spPr>
          <a:xfrm>
            <a:off x="507460" y="2145195"/>
            <a:ext cx="55885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将偏振片旋转一周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，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自    然    光：光强始终不变；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完全偏振光：光强由最亮到零，再由零到最亮。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部分偏振光：光强有明暗变化，但不会为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0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158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1" y="496110"/>
            <a:ext cx="43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反射与折射时光的偏振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一般而言，自然光 的 反射光与折射光 都是部分偏振光。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08870E-9F96-3E06-D651-BFBEB23E2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37" y="1339607"/>
            <a:ext cx="4832699" cy="4178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E4524A-C6C0-9B97-847C-937C189ADB6F}"/>
                  </a:ext>
                </a:extLst>
              </p:cNvPr>
              <p:cNvSpPr txBox="1"/>
              <p:nvPr/>
            </p:nvSpPr>
            <p:spPr>
              <a:xfrm>
                <a:off x="507460" y="2261929"/>
                <a:ext cx="5588540" cy="294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在满足以下条件的情况下，反射光 是 完全偏振光：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布儒斯特定律：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当光线的入射角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𝑡𝑎𝑛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𝑏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时，反射光是完全偏振光。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且反射光的偏振方向为 垂直于入射平面。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入射平面是指入射光线与法线确定的平面。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折射光仍然是部分偏振光。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此时反射光与折射光垂直。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E4524A-C6C0-9B97-847C-937C189A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261929"/>
                <a:ext cx="5588540" cy="2942537"/>
              </a:xfrm>
              <a:prstGeom prst="rect">
                <a:avLst/>
              </a:prstGeom>
              <a:blipFill>
                <a:blip r:embed="rId4"/>
                <a:stretch>
                  <a:fillRect l="-545" b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723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1" y="496110"/>
            <a:ext cx="43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双折射起偏振法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11081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当光线 从 各向同性介质 射向 各向异性介质 时，折射光线将分为两条，沿两个不同的方向传播。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这种现象称为 光的双折射。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方解石是典型的各向异性介质。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22DFC0-3799-4AAA-A04F-925D8DA1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06" y="1541920"/>
            <a:ext cx="7112494" cy="3774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5B8782-CAA9-2E8E-2B28-713281511A39}"/>
                  </a:ext>
                </a:extLst>
              </p:cNvPr>
              <p:cNvSpPr txBox="1"/>
              <p:nvPr/>
            </p:nvSpPr>
            <p:spPr>
              <a:xfrm>
                <a:off x="507460" y="2514527"/>
                <a:ext cx="5588540" cy="161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图中 </a:t>
                </a:r>
                <a:r>
                  <a:rPr lang="zh-CN" altLang="en-US" sz="1600" dirty="0">
                    <a:solidFill>
                      <a:srgbClr val="EC694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入射光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EC694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𝐼</m:t>
                    </m:r>
                  </m:oMath>
                </a14:m>
                <a:r>
                  <a:rPr lang="zh-CN" altLang="en-US" sz="1600" dirty="0">
                    <a:solidFill>
                      <a:srgbClr val="EC694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以 </a:t>
                </a:r>
                <a:r>
                  <a:rPr lang="zh-CN" altLang="en-US" sz="1600" dirty="0">
                    <a:solidFill>
                      <a:srgbClr val="EC694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EC6941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入射后，（反射光未画出）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EC694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入射光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与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法线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所确定平面 称为 </a:t>
                </a:r>
                <a:r>
                  <a:rPr lang="zh-CN" altLang="en-US" sz="1600" dirty="0">
                    <a:solidFill>
                      <a:srgbClr val="FEF183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仿宋" panose="02010609060101010101" pitchFamily="49" charset="-122"/>
                    <a:ea typeface="仿宋" panose="02010609060101010101" pitchFamily="49" charset="-122"/>
                  </a:rPr>
                  <a:t>入射平面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solidFill>
                      <a:srgbClr val="F1914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F1914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位于 入射平面内，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偏离 入射平面。 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5B8782-CAA9-2E8E-2B28-71328151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2514527"/>
                <a:ext cx="5588540" cy="1614224"/>
              </a:xfrm>
              <a:prstGeom prst="rect">
                <a:avLst/>
              </a:prstGeom>
              <a:blipFill>
                <a:blip r:embed="rId4"/>
                <a:stretch>
                  <a:fillRect l="-545" b="-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A736B5-FCEE-7977-1C6D-CB32625CCED9}"/>
                  </a:ext>
                </a:extLst>
              </p:cNvPr>
              <p:cNvSpPr txBox="1"/>
              <p:nvPr/>
            </p:nvSpPr>
            <p:spPr>
              <a:xfrm>
                <a:off x="507459" y="4242073"/>
                <a:ext cx="5941107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o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ordinary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寻常光）：</a:t>
                </a:r>
                <a:r>
                  <a:rPr lang="zh-CN" altLang="en-US" sz="1600" dirty="0">
                    <a:solidFill>
                      <a:srgbClr val="F1914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，线偏振光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e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extraordinary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非常光）：</a:t>
                </a:r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，线偏振光</a:t>
                </a:r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A736B5-FCEE-7977-1C6D-CB32625CC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242073"/>
                <a:ext cx="5941107" cy="798617"/>
              </a:xfrm>
              <a:prstGeom prst="rect">
                <a:avLst/>
              </a:prstGeom>
              <a:blipFill>
                <a:blip r:embed="rId5"/>
                <a:stretch>
                  <a:fillRect l="-513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057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61" y="496110"/>
            <a:ext cx="43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双折射起偏振法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A736B5-FCEE-7977-1C6D-CB32625CCED9}"/>
                  </a:ext>
                </a:extLst>
              </p:cNvPr>
              <p:cNvSpPr txBox="1"/>
              <p:nvPr/>
            </p:nvSpPr>
            <p:spPr>
              <a:xfrm>
                <a:off x="507459" y="1541529"/>
                <a:ext cx="5927459" cy="79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o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ordinary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寻常光）：</a:t>
                </a:r>
                <a:r>
                  <a:rPr lang="zh-CN" altLang="en-US" sz="1600" dirty="0">
                    <a:solidFill>
                      <a:srgbClr val="F1914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1914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，线偏振光</a:t>
                </a:r>
                <a:endParaRPr lang="en-US" altLang="zh-CN" sz="1600" dirty="0">
                  <a:solidFill>
                    <a:srgbClr val="F19149"/>
                  </a:solidFill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e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光（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extraordinary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光 </a:t>
                </a:r>
                <a:r>
                  <a:rPr lang="en-US" altLang="zh-CN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/ 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非常光）：</a:t>
                </a:r>
                <a:r>
                  <a:rPr lang="zh-CN" altLang="en-US" sz="1600" dirty="0">
                    <a:solidFill>
                      <a:srgbClr val="00A0E9"/>
                    </a:solidFill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折射光线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，线偏振光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A736B5-FCEE-7977-1C6D-CB32625CC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1541529"/>
                <a:ext cx="5927459" cy="798617"/>
              </a:xfrm>
              <a:prstGeom prst="rect">
                <a:avLst/>
              </a:prstGeom>
              <a:blipFill>
                <a:blip r:embed="rId3"/>
                <a:stretch>
                  <a:fillRect l="-514" b="-9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DC35665-EC8C-343D-27FB-EEFDF982E217}"/>
              </a:ext>
            </a:extLst>
          </p:cNvPr>
          <p:cNvSpPr txBox="1"/>
          <p:nvPr/>
        </p:nvSpPr>
        <p:spPr>
          <a:xfrm>
            <a:off x="507460" y="2559457"/>
            <a:ext cx="5588540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光轴：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晶体内存在某个特殊方向（所在的直线）：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      当入射光沿此方向入射时，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o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光与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光重合。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（图中未画出。对于确定的晶体，其光轴是确定的）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7C321D-8E06-62C2-EEC4-F138428424B9}"/>
              </a:ext>
            </a:extLst>
          </p:cNvPr>
          <p:cNvSpPr txBox="1"/>
          <p:nvPr/>
        </p:nvSpPr>
        <p:spPr>
          <a:xfrm>
            <a:off x="507460" y="4041409"/>
            <a:ext cx="5588540" cy="79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o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光主平面：当前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o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 与 光轴 确定的平面。</a:t>
            </a:r>
            <a:endParaRPr lang="en-US" altLang="zh-CN" sz="1600" dirty="0">
              <a:solidFill>
                <a:srgbClr val="F19149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e 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光主平面：当前</a:t>
            </a:r>
            <a:r>
              <a: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e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 与 光轴 确定的平面。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（图中未画出。）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0BD15D-A073-FC2A-62C8-E27BCFBD4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06" y="1541920"/>
            <a:ext cx="7112494" cy="37745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2E5A67B-BD9B-3868-5421-F74D3ED96E47}"/>
              </a:ext>
            </a:extLst>
          </p:cNvPr>
          <p:cNvSpPr txBox="1"/>
          <p:nvPr/>
        </p:nvSpPr>
        <p:spPr>
          <a:xfrm>
            <a:off x="507460" y="5175767"/>
            <a:ext cx="6289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o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</a:t>
            </a: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偏振方向 垂直于 </a:t>
            </a: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o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光主平面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；</a:t>
            </a: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e 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 偏振方向 垂直于</a:t>
            </a:r>
            <a:r>
              <a:rPr lang="en-US" altLang="zh-CN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e</a:t>
            </a:r>
            <a:r>
              <a:rPr lang="zh-CN" altLang="en-US" sz="1600" u="sng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光主平面。</a:t>
            </a:r>
            <a:endParaRPr lang="en-US" altLang="zh-CN" sz="1600" u="sng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3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5870</TotalTime>
  <Words>617</Words>
  <Application>Microsoft Office PowerPoint</Application>
  <PresentationFormat>宽屏</PresentationFormat>
  <Paragraphs>57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Cambria Math</vt:lpstr>
      <vt:lpstr>Arial</vt:lpstr>
      <vt:lpstr>仿宋</vt:lpstr>
      <vt:lpstr>等线 Light</vt:lpstr>
      <vt:lpstr>方正清刻本悦宋简体</vt:lpstr>
      <vt:lpstr>方正小标宋简体</vt:lpstr>
      <vt:lpstr>等线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50</cp:revision>
  <dcterms:created xsi:type="dcterms:W3CDTF">2022-05-05T07:14:53Z</dcterms:created>
  <dcterms:modified xsi:type="dcterms:W3CDTF">2023-02-19T16:44:05Z</dcterms:modified>
</cp:coreProperties>
</file>